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orient="horz" pos="2016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o Sugarman" initials="M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  <a:srgbClr val="00924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0" autoAdjust="0"/>
    <p:restoredTop sz="97740" autoAdjust="0"/>
  </p:normalViewPr>
  <p:slideViewPr>
    <p:cSldViewPr showGuides="1">
      <p:cViewPr varScale="1">
        <p:scale>
          <a:sx n="110" d="100"/>
          <a:sy n="110" d="100"/>
        </p:scale>
        <p:origin x="1872" y="108"/>
      </p:cViewPr>
      <p:guideLst>
        <p:guide orient="horz" pos="1008"/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E885-2BBD-4897-9F73-412591401C0B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D5B2-3BF8-449B-A431-85B1800E2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182880" indent="0" algn="l">
              <a:buNone/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0996" y="152400"/>
            <a:ext cx="169872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182880" indent="0" algn="l">
              <a:buNone/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0996" y="5164"/>
            <a:ext cx="169872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2821" y="76200"/>
            <a:ext cx="8504318" cy="1143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39476" y="1447800"/>
            <a:ext cx="7966324" cy="34747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7032" y="5919216"/>
            <a:ext cx="886968" cy="9387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2821" y="76200"/>
            <a:ext cx="8504318" cy="1143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39476" y="1447800"/>
            <a:ext cx="7966324" cy="34747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7032" y="5919216"/>
            <a:ext cx="886968" cy="9387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134" y="2172648"/>
            <a:ext cx="5966666" cy="2423346"/>
          </a:xfrm>
          <a:effectLst/>
        </p:spPr>
        <p:txBody>
          <a:bodyPr anchor="b"/>
          <a:lstStyle>
            <a:lvl1pPr algn="l">
              <a:defRPr sz="46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3306" y="4607511"/>
            <a:ext cx="5970494" cy="83546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7032" y="5909691"/>
            <a:ext cx="886968" cy="9387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F7D1AF6-728C-43AD-83E6-F5A3D2B8DE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8C28E2-C9E7-4867-A475-4F7B65114306}" type="datetimeFigureOut">
              <a:rPr lang="en-US" smtClean="0"/>
              <a:t>29-Aug-17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3" r:id="rId6"/>
    <p:sldLayoutId id="2147483696" r:id="rId7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eball.org.il/en/leagues/coaches-corner/league-rules" TargetMode="External"/><Relationship Id="rId2" Type="http://schemas.openxmlformats.org/officeDocument/2006/relationships/hyperlink" Target="http://www.baseball.org.il/en/leagues/coaches-corn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3033"/>
            <a:ext cx="8229600" cy="1793167"/>
          </a:xfrm>
        </p:spPr>
        <p:txBody>
          <a:bodyPr/>
          <a:lstStyle/>
          <a:p>
            <a:r>
              <a:rPr lang="en-US" dirty="0"/>
              <a:t>Obligations and Responsibilities of a Youth Baseball Coach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Israel Association of Baseball</a:t>
            </a:r>
          </a:p>
        </p:txBody>
      </p:sp>
    </p:spTree>
    <p:extLst>
      <p:ext uri="{BB962C8B-B14F-4D97-AF65-F5344CB8AC3E}">
        <p14:creationId xmlns:p14="http://schemas.microsoft.com/office/powerpoint/2010/main" val="337982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and Educator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447800"/>
            <a:ext cx="7966324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 a lesson plan, don't wing it  </a:t>
            </a:r>
          </a:p>
          <a:p>
            <a:pPr lvl="1"/>
            <a:r>
              <a:rPr lang="en-US" dirty="0"/>
              <a:t>Strive to move ahead and improve </a:t>
            </a:r>
            <a:br>
              <a:rPr lang="en-US" dirty="0"/>
            </a:br>
            <a:r>
              <a:rPr lang="en-US" dirty="0"/>
              <a:t>with each practice</a:t>
            </a:r>
          </a:p>
          <a:p>
            <a:pPr lvl="1"/>
            <a:r>
              <a:rPr lang="en-US" dirty="0"/>
              <a:t>Be goal-orientated with the practices</a:t>
            </a:r>
          </a:p>
          <a:p>
            <a:pPr lvl="1"/>
            <a:r>
              <a:rPr lang="en-US" dirty="0"/>
              <a:t>Recognize and record progress.</a:t>
            </a:r>
          </a:p>
          <a:p>
            <a:r>
              <a:rPr lang="en-US" dirty="0"/>
              <a:t>Teach the mechanics of baseball as </a:t>
            </a:r>
            <a:br>
              <a:rPr lang="en-US" dirty="0"/>
            </a:br>
            <a:r>
              <a:rPr lang="en-US" dirty="0"/>
              <a:t>well as the mental skills </a:t>
            </a:r>
          </a:p>
          <a:p>
            <a:pPr lvl="1"/>
            <a:r>
              <a:rPr lang="en-US" dirty="0"/>
              <a:t>General awareness, planning ahead, concentration, </a:t>
            </a:r>
            <a:br>
              <a:rPr lang="en-US" dirty="0"/>
            </a:br>
            <a:r>
              <a:rPr lang="en-US" dirty="0"/>
              <a:t>self-confidence, team play</a:t>
            </a:r>
          </a:p>
          <a:p>
            <a:pPr>
              <a:spcBef>
                <a:spcPct val="50000"/>
              </a:spcBef>
            </a:pPr>
            <a:r>
              <a:rPr lang="en-US" dirty="0"/>
              <a:t>Take care of your equipment</a:t>
            </a:r>
          </a:p>
          <a:p>
            <a:pPr>
              <a:spcBef>
                <a:spcPct val="50000"/>
              </a:spcBef>
            </a:pPr>
            <a:r>
              <a:rPr lang="en-US" dirty="0"/>
              <a:t>Assign duties to players</a:t>
            </a:r>
          </a:p>
          <a:p>
            <a:r>
              <a:rPr lang="en-US" dirty="0"/>
              <a:t>Add specific plays to your weekly email to the team (Hebrew and English), e.g., force play verses tag play, double plays, pop-ups/outs, base running, rundowns, etc.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group of people standing on top of a grass covered field&#10;&#10;Description generated with very high confidence">
            <a:extLst>
              <a:ext uri="{FF2B5EF4-FFF2-40B4-BE49-F238E27FC236}">
                <a16:creationId xmlns:a16="http://schemas.microsoft.com/office/drawing/2014/main" id="{A3A503B8-DA64-4E83-86F6-8A1DAB0667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9539" y="1371600"/>
            <a:ext cx="36576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729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066800"/>
            <a:ext cx="8818819" cy="5791200"/>
          </a:xfr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 fontScale="85000" lnSpcReduction="20000"/>
          </a:bodyPr>
          <a:lstStyle/>
          <a:p>
            <a:r>
              <a:rPr lang="en-US" dirty="0"/>
              <a:t>As a role model, the way you act will influence your players (and their parents) on the field and elsewhere </a:t>
            </a:r>
          </a:p>
          <a:p>
            <a:r>
              <a:rPr lang="en-US" dirty="0"/>
              <a:t>You expect the players to come dressed for play (cap and long pants) you should too</a:t>
            </a:r>
          </a:p>
          <a:p>
            <a:r>
              <a:rPr lang="en-US" dirty="0"/>
              <a:t>Obey all safety rules - they are not just for the players</a:t>
            </a:r>
          </a:p>
          <a:p>
            <a:r>
              <a:rPr lang="en-US" dirty="0"/>
              <a:t>Do not use foul language, smoke or drink alcohol</a:t>
            </a:r>
          </a:p>
          <a:p>
            <a:r>
              <a:rPr lang="en-US" dirty="0"/>
              <a:t>Be energetic and hustle</a:t>
            </a:r>
            <a:endParaRPr lang="en-US" sz="1100" dirty="0"/>
          </a:p>
          <a:p>
            <a:r>
              <a:rPr lang="en-US" dirty="0"/>
              <a:t>Be serious about teaching the game and </a:t>
            </a:r>
            <a:br>
              <a:rPr lang="en-US" dirty="0"/>
            </a:br>
            <a:r>
              <a:rPr lang="en-US" dirty="0"/>
              <a:t>expect the players to be serious about learning </a:t>
            </a:r>
            <a:br>
              <a:rPr lang="en-US" dirty="0"/>
            </a:br>
            <a:r>
              <a:rPr lang="en-US" dirty="0"/>
              <a:t>the game</a:t>
            </a:r>
            <a:endParaRPr lang="en-US" sz="1100" dirty="0"/>
          </a:p>
          <a:p>
            <a:r>
              <a:rPr lang="en-US" dirty="0"/>
              <a:t>Never cheat</a:t>
            </a:r>
          </a:p>
          <a:p>
            <a:r>
              <a:rPr lang="en-US" dirty="0"/>
              <a:t>Respect the umpire's decisions: Be calm when </a:t>
            </a:r>
            <a:br>
              <a:rPr lang="en-US" dirty="0"/>
            </a:br>
            <a:r>
              <a:rPr lang="en-US" dirty="0"/>
              <a:t>discussing a call with the umpire, do not blame</a:t>
            </a:r>
            <a:br>
              <a:rPr lang="en-US" dirty="0"/>
            </a:br>
            <a:r>
              <a:rPr lang="en-US" dirty="0"/>
              <a:t>the umpire, the field or individual players for </a:t>
            </a:r>
            <a:br>
              <a:rPr lang="en-US" dirty="0"/>
            </a:br>
            <a:r>
              <a:rPr lang="en-US" dirty="0"/>
              <a:t>poor play or losing a game</a:t>
            </a:r>
            <a:endParaRPr lang="en-US" sz="1100" dirty="0"/>
          </a:p>
          <a:p>
            <a:r>
              <a:rPr lang="en-US" dirty="0"/>
              <a:t>If you earn respect, there is no need to </a:t>
            </a:r>
            <a:br>
              <a:rPr lang="en-US" dirty="0"/>
            </a:br>
            <a:r>
              <a:rPr lang="en-US" dirty="0"/>
              <a:t>demand it</a:t>
            </a:r>
          </a:p>
          <a:p>
            <a:pPr marL="45720" indent="0">
              <a:buNone/>
            </a:pPr>
            <a:endParaRPr lang="en-US" dirty="0"/>
          </a:p>
          <a:p>
            <a:pPr algn="ctr"/>
            <a:r>
              <a:rPr lang="en-US" sz="3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right thing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Model</a:t>
            </a:r>
          </a:p>
        </p:txBody>
      </p:sp>
      <p:pic>
        <p:nvPicPr>
          <p:cNvPr id="7" name="Picture 6" descr="A person standing on a baseball field&#10;&#10;Description generated with very high confidence">
            <a:extLst>
              <a:ext uri="{FF2B5EF4-FFF2-40B4-BE49-F238E27FC236}">
                <a16:creationId xmlns:a16="http://schemas.microsoft.com/office/drawing/2014/main" id="{6C1D5B14-B52E-4597-8FA8-5F2851E52E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094" y="2514600"/>
            <a:ext cx="3180125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81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don’t forget…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1818" y="1219200"/>
            <a:ext cx="7966324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fun and make sure </a:t>
            </a: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players are too!!!</a:t>
            </a:r>
          </a:p>
        </p:txBody>
      </p:sp>
      <p:pic>
        <p:nvPicPr>
          <p:cNvPr id="6" name="Picture 5" descr="A group of people flying kites in a field&#10;&#10;Description generated with very high confidence">
            <a:extLst>
              <a:ext uri="{FF2B5EF4-FFF2-40B4-BE49-F238E27FC236}">
                <a16:creationId xmlns:a16="http://schemas.microsoft.com/office/drawing/2014/main" id="{055AB0AB-73D6-4571-A57A-26E4170511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4180" y="2821361"/>
            <a:ext cx="5181600" cy="3745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151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baseball players standing on top of a grass covered field&#10;&#10;Description generated with very high confidence">
            <a:extLst>
              <a:ext uri="{FF2B5EF4-FFF2-40B4-BE49-F238E27FC236}">
                <a16:creationId xmlns:a16="http://schemas.microsoft.com/office/drawing/2014/main" id="{1ED39F9C-DD3D-4439-82BE-BFB15A9FD75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533" y="8709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134" y="2758254"/>
            <a:ext cx="5966666" cy="242334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a youth coach?</a:t>
            </a:r>
          </a:p>
        </p:txBody>
      </p:sp>
    </p:spTree>
    <p:extLst>
      <p:ext uri="{BB962C8B-B14F-4D97-AF65-F5344CB8AC3E}">
        <p14:creationId xmlns:p14="http://schemas.microsoft.com/office/powerpoint/2010/main" val="166063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ree, outdoor, grass, skating&#10;&#10;Description generated with very high confidence">
            <a:extLst>
              <a:ext uri="{FF2B5EF4-FFF2-40B4-BE49-F238E27FC236}">
                <a16:creationId xmlns:a16="http://schemas.microsoft.com/office/drawing/2014/main" id="{DE0C8804-33A7-4EB6-BD39-940D600EBC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714500" y="571500"/>
            <a:ext cx="5715000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4114800"/>
            <a:ext cx="7966324" cy="2362200"/>
          </a:xfrm>
          <a:solidFill>
            <a:schemeClr val="bg1">
              <a:alpha val="62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As a youth-baseball coach, we have an impact on children and young adults in their formative years</a:t>
            </a:r>
          </a:p>
          <a:p>
            <a:r>
              <a:rPr lang="en-US" b="1" dirty="0"/>
              <a:t>The way we act and what we say may influence their personalities as they grow older.  This is a great responsibility - a good coach will feel obligated to fulfill this responsibility conscientiously.</a:t>
            </a:r>
          </a:p>
        </p:txBody>
      </p:sp>
    </p:spTree>
    <p:extLst>
      <p:ext uri="{BB962C8B-B14F-4D97-AF65-F5344CB8AC3E}">
        <p14:creationId xmlns:p14="http://schemas.microsoft.com/office/powerpoint/2010/main" val="287051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youth-baseball coach wears three hats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93167"/>
            <a:ext cx="4461124" cy="762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Instructor </a:t>
            </a:r>
          </a:p>
          <a:p>
            <a:pPr marL="45720" indent="0">
              <a:buNone/>
            </a:pP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22776" y="1917234"/>
            <a:ext cx="1846174" cy="111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1569" y="3544590"/>
            <a:ext cx="1628830" cy="15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" y="3431963"/>
            <a:ext cx="1676400" cy="115824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392214" y="2907558"/>
            <a:ext cx="4461124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spcBef>
                <a:spcPct val="500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Educator and Trainer</a:t>
            </a:r>
          </a:p>
          <a:p>
            <a:pPr marL="45720" indent="0">
              <a:buFont typeface="Georgia" pitchFamily="18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00858" y="5064655"/>
            <a:ext cx="2514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90000"/>
              </a:lnSpc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</a:t>
            </a:r>
          </a:p>
          <a:p>
            <a:pPr marL="45720" indent="0">
              <a:buFont typeface="Georgia" pitchFamily="18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93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876" y="1295400"/>
            <a:ext cx="7051924" cy="5257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health, safety and welfare of your players </a:t>
            </a:r>
            <a:br>
              <a:rPr lang="en-US" dirty="0"/>
            </a:br>
            <a:r>
              <a:rPr lang="en-US" dirty="0"/>
              <a:t>are your first priority during practice as well </a:t>
            </a:r>
            <a:br>
              <a:rPr lang="en-US" dirty="0"/>
            </a:br>
            <a:r>
              <a:rPr lang="en-US" dirty="0"/>
              <a:t>as in the game</a:t>
            </a:r>
          </a:p>
          <a:p>
            <a:pPr>
              <a:spcBef>
                <a:spcPct val="50000"/>
              </a:spcBef>
            </a:pPr>
            <a:r>
              <a:rPr lang="en-US" dirty="0"/>
              <a:t>Safety requires careful thought and preparation – arrive a few minutes early to supervise players who arrive early and start practicing</a:t>
            </a:r>
          </a:p>
          <a:p>
            <a:pPr>
              <a:spcBef>
                <a:spcPct val="50000"/>
              </a:spcBef>
            </a:pPr>
            <a:r>
              <a:rPr lang="en-US" dirty="0"/>
              <a:t>Be the last to leave, ensuring that all </a:t>
            </a:r>
            <a:br>
              <a:rPr lang="en-US" dirty="0"/>
            </a:br>
            <a:r>
              <a:rPr lang="en-US" dirty="0"/>
              <a:t>the players have left in proper care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If a parent is late to pick up a child do </a:t>
            </a:r>
            <a:br>
              <a:rPr lang="en-US" dirty="0"/>
            </a:br>
            <a:r>
              <a:rPr lang="en-US" dirty="0"/>
              <a:t>not leave the child alone, make sure </a:t>
            </a:r>
            <a:br>
              <a:rPr lang="en-US" dirty="0"/>
            </a:br>
            <a:r>
              <a:rPr lang="en-US" dirty="0"/>
              <a:t>they are picked up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Talk to the parent so it doesn't happen </a:t>
            </a:r>
            <a:br>
              <a:rPr lang="en-US" dirty="0"/>
            </a:br>
            <a:r>
              <a:rPr lang="en-US" dirty="0"/>
              <a:t>again</a:t>
            </a:r>
          </a:p>
          <a:p>
            <a:pPr>
              <a:spcBef>
                <a:spcPct val="50000"/>
              </a:spcBef>
            </a:pPr>
            <a:r>
              <a:rPr lang="en-US" dirty="0"/>
              <a:t>When organizing travel arrangements </a:t>
            </a:r>
            <a:br>
              <a:rPr lang="en-US" dirty="0"/>
            </a:br>
            <a:r>
              <a:rPr lang="en-US" dirty="0"/>
              <a:t>for games and other logistics, always </a:t>
            </a:r>
            <a:br>
              <a:rPr lang="en-US" dirty="0"/>
            </a:br>
            <a:r>
              <a:rPr lang="en-US" dirty="0"/>
              <a:t>keep the parents informed</a:t>
            </a:r>
          </a:p>
          <a:p>
            <a:endParaRPr lang="en-US" dirty="0"/>
          </a:p>
        </p:txBody>
      </p:sp>
      <p:sp>
        <p:nvSpPr>
          <p:cNvPr id="4" name="32-Point Star 3"/>
          <p:cNvSpPr/>
          <p:nvPr/>
        </p:nvSpPr>
        <p:spPr>
          <a:xfrm rot="1310764">
            <a:off x="6097284" y="84072"/>
            <a:ext cx="2926080" cy="2209800"/>
          </a:xfrm>
          <a:prstGeom prst="star32">
            <a:avLst/>
          </a:prstGeom>
          <a:solidFill>
            <a:srgbClr val="00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 safety rules</a:t>
            </a:r>
          </a:p>
        </p:txBody>
      </p:sp>
      <p:pic>
        <p:nvPicPr>
          <p:cNvPr id="6" name="Picture 5" descr="A picture containing person, building, man, outdoor&#10;&#10;Description generated with very high confidence">
            <a:extLst>
              <a:ext uri="{FF2B5EF4-FFF2-40B4-BE49-F238E27FC236}">
                <a16:creationId xmlns:a16="http://schemas.microsoft.com/office/drawing/2014/main" id="{FD3B99D4-D2BD-49DA-AE8A-320E41D1B3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0" y="3429000"/>
            <a:ext cx="3958873" cy="2931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67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9476" y="1371600"/>
            <a:ext cx="7966324" cy="347472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Always know where all the players are </a:t>
            </a:r>
            <a:br>
              <a:rPr lang="en-US" dirty="0"/>
            </a:br>
            <a:r>
              <a:rPr lang="en-US" dirty="0"/>
              <a:t>and what they are doing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Be aware of what is going on in a general sense even when giving individual instruction</a:t>
            </a:r>
          </a:p>
          <a:p>
            <a:pPr>
              <a:spcBef>
                <a:spcPct val="50000"/>
              </a:spcBef>
            </a:pPr>
            <a:r>
              <a:rPr lang="en-US" dirty="0"/>
              <a:t>Where necessary, enlist parents to help</a:t>
            </a:r>
            <a:r>
              <a:rPr lang="en-US" sz="2000" dirty="0"/>
              <a:t> </a:t>
            </a:r>
            <a:r>
              <a:rPr lang="en-US" dirty="0"/>
              <a:t>- parents can be a blessing if they are “Part of the Team”</a:t>
            </a:r>
          </a:p>
          <a:p>
            <a:pPr lvl="1">
              <a:spcBef>
                <a:spcPct val="500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5" name="32-Point Star 4"/>
          <p:cNvSpPr/>
          <p:nvPr/>
        </p:nvSpPr>
        <p:spPr>
          <a:xfrm rot="1310764">
            <a:off x="6097284" y="84072"/>
            <a:ext cx="2926080" cy="2209800"/>
          </a:xfrm>
          <a:prstGeom prst="star32">
            <a:avLst/>
          </a:prstGeom>
          <a:solidFill>
            <a:srgbClr val="00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Teach safety rules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group of people standing in the grass&#10;&#10;Description generated with very high confidence">
            <a:extLst>
              <a:ext uri="{FF2B5EF4-FFF2-40B4-BE49-F238E27FC236}">
                <a16:creationId xmlns:a16="http://schemas.microsoft.com/office/drawing/2014/main" id="{EFAE25EE-339E-4395-8488-A6D1A8369F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9938" y="3886200"/>
            <a:ext cx="5105400" cy="2921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031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nursingcrib.com/wp-content/uploads/2013/07/first-aid.jpg?9d7bd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298337"/>
            <a:ext cx="4566139" cy="455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7966324" cy="4572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Have a first aid kit handy </a:t>
            </a:r>
          </a:p>
          <a:p>
            <a:r>
              <a:rPr lang="en-US" dirty="0"/>
              <a:t>Ensure all players are registered for insurance</a:t>
            </a:r>
          </a:p>
          <a:p>
            <a:r>
              <a:rPr lang="en-US" dirty="0"/>
              <a:t>Have money on hand for emergencies</a:t>
            </a:r>
          </a:p>
          <a:p>
            <a:pPr>
              <a:spcBef>
                <a:spcPct val="50000"/>
              </a:spcBef>
            </a:pPr>
            <a:r>
              <a:rPr lang="en-US" dirty="0"/>
              <a:t>Have a back-up plan if someone needs further attention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Know where the nearest hospital is and how to get </a:t>
            </a:r>
            <a:br>
              <a:rPr lang="en-US" dirty="0"/>
            </a:br>
            <a:r>
              <a:rPr lang="en-US" dirty="0"/>
              <a:t>the player to the hospital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Contact the parents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Appoint someone to take charge of the rest </a:t>
            </a:r>
            <a:br>
              <a:rPr lang="en-US" dirty="0"/>
            </a:br>
            <a:r>
              <a:rPr lang="en-US" dirty="0"/>
              <a:t>of the team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Decide what happens to the equipment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6"/>
                </a:solidFill>
              </a:rPr>
              <a:t>Younger coaches should always 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have a responsible adult present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32-Point Star 5"/>
          <p:cNvSpPr/>
          <p:nvPr/>
        </p:nvSpPr>
        <p:spPr>
          <a:xfrm rot="1310764">
            <a:off x="5921388" y="50127"/>
            <a:ext cx="3108527" cy="2209800"/>
          </a:xfrm>
          <a:prstGeom prst="star32">
            <a:avLst/>
          </a:prstGeom>
          <a:solidFill>
            <a:srgbClr val="00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Safety’s everyone’s responsibility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84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heapbats.com/uploads/commerce/images/large/underarmour-uahg2-yvs-catchers-mas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7440" y="91440"/>
            <a:ext cx="6766560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0"/>
            <a:ext cx="7086600" cy="6858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9476" y="1066800"/>
            <a:ext cx="8347324" cy="5257800"/>
          </a:xfrm>
          <a:solidFill>
            <a:schemeClr val="bg1">
              <a:alpha val="39000"/>
            </a:schemeClr>
          </a:solidFill>
          <a:effectLst>
            <a:softEdge rad="317500"/>
          </a:effectLst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Safety-first during play – share this with your players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All players on the field must wear a glove and be alert at all times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Players must wear long pants and a baseball cap with the peak facing forward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Batters and base runners must wear helmets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The catcher must wear all of his protective equipment even when warming up a pitcher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Never throw a bat after batting; place it on the ground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Never pick up and swing a bat unless it’s your turn to bat, you’re on deck or the coach is instructing you.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Do not throw a baseball to another player if he is not paying attention, even if the play calls for a throw to that player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Players waiting for their turn at bat should stay clear of possible foul balls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</a:pPr>
            <a:r>
              <a:rPr lang="en-US" sz="7200" dirty="0"/>
              <a:t>Players should point out potentially dangerous situations to the coach; add it to the safety rules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and Educator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19200"/>
            <a:ext cx="7966324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an instructor you have an obligation to teach and impart knowledge to the players – this obligates you to </a:t>
            </a:r>
            <a:br>
              <a:rPr lang="en-US" dirty="0"/>
            </a:br>
            <a:r>
              <a:rPr lang="en-US" dirty="0"/>
              <a:t>learn the fundamentals of the subject</a:t>
            </a:r>
          </a:p>
          <a:p>
            <a:pPr lvl="1"/>
            <a:r>
              <a:rPr lang="en-US" dirty="0"/>
              <a:t>Read the rule book and any other coaching </a:t>
            </a:r>
            <a:br>
              <a:rPr lang="en-US" dirty="0"/>
            </a:br>
            <a:r>
              <a:rPr lang="en-US" dirty="0"/>
              <a:t>manuals you can find</a:t>
            </a:r>
          </a:p>
          <a:p>
            <a:pPr lvl="1"/>
            <a:r>
              <a:rPr lang="en-US" dirty="0"/>
              <a:t>Watch videos</a:t>
            </a:r>
          </a:p>
          <a:p>
            <a:pPr lvl="1"/>
            <a:r>
              <a:rPr lang="en-US" dirty="0"/>
              <a:t>Attend clinics</a:t>
            </a:r>
          </a:p>
          <a:p>
            <a:pPr lvl="1"/>
            <a:r>
              <a:rPr lang="en-US" dirty="0"/>
              <a:t>Check out the material in the </a:t>
            </a:r>
            <a:r>
              <a:rPr lang="en-US" dirty="0">
                <a:hlinkClick r:id="rId2"/>
              </a:rPr>
              <a:t>Coaches Corner </a:t>
            </a:r>
            <a:r>
              <a:rPr lang="en-US" dirty="0"/>
              <a:t>on </a:t>
            </a:r>
            <a:br>
              <a:rPr lang="en-US" dirty="0"/>
            </a:br>
            <a:r>
              <a:rPr lang="en-US" dirty="0"/>
              <a:t>the IAB website</a:t>
            </a:r>
          </a:p>
          <a:p>
            <a:r>
              <a:rPr lang="en-US" dirty="0"/>
              <a:t>Learn the league rules of your age group – you can </a:t>
            </a:r>
            <a:br>
              <a:rPr lang="en-US" dirty="0"/>
            </a:br>
            <a:r>
              <a:rPr lang="en-US" dirty="0"/>
              <a:t>find them on our </a:t>
            </a:r>
            <a:r>
              <a:rPr lang="en-US" dirty="0">
                <a:hlinkClick r:id="rId3"/>
              </a:rPr>
              <a:t>website</a:t>
            </a:r>
            <a:endParaRPr lang="en-US" dirty="0"/>
          </a:p>
          <a:p>
            <a:pPr lvl="1"/>
            <a:r>
              <a:rPr lang="en-US" dirty="0"/>
              <a:t>Not knowing the rules or breaking them may result </a:t>
            </a:r>
            <a:br>
              <a:rPr lang="en-US" dirty="0"/>
            </a:br>
            <a:r>
              <a:rPr lang="en-US" dirty="0"/>
              <a:t>in forfeits and disqualification and may rob the </a:t>
            </a:r>
            <a:br>
              <a:rPr lang="en-US" dirty="0"/>
            </a:br>
            <a:r>
              <a:rPr lang="en-US" dirty="0"/>
              <a:t>players of their chance to play in championship tournaments</a:t>
            </a:r>
          </a:p>
          <a:p>
            <a:r>
              <a:rPr lang="en-US" b="1" dirty="0"/>
              <a:t>Remember, if you teach it wrong, the next coach will first have to “un-teach” the players, before he can re-teach them</a:t>
            </a:r>
          </a:p>
          <a:p>
            <a:endParaRPr lang="en-US" dirty="0"/>
          </a:p>
        </p:txBody>
      </p:sp>
      <p:pic>
        <p:nvPicPr>
          <p:cNvPr id="5" name="Picture 4" descr="A picture containing outdoor, person, tree, building&#10;&#10;Description generated with very high confidence">
            <a:extLst>
              <a:ext uri="{FF2B5EF4-FFF2-40B4-BE49-F238E27FC236}">
                <a16:creationId xmlns:a16="http://schemas.microsoft.com/office/drawing/2014/main" id="{82013BEF-4AB9-4B5B-B6D6-64985CAD94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19953" y="2230820"/>
            <a:ext cx="3657601" cy="2396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859039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11814</TotalTime>
  <Words>433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Trebuchet MS</vt:lpstr>
      <vt:lpstr>Slipstream</vt:lpstr>
      <vt:lpstr>1_Slipstream</vt:lpstr>
      <vt:lpstr>Obligations and Responsibilities of a Youth Baseball Coach</vt:lpstr>
      <vt:lpstr>What is a youth coach?</vt:lpstr>
      <vt:lpstr>PowerPoint Presentation</vt:lpstr>
      <vt:lpstr>The youth-baseball coach wears three hats  </vt:lpstr>
      <vt:lpstr>Safety Instructor</vt:lpstr>
      <vt:lpstr>Safety Instructor</vt:lpstr>
      <vt:lpstr>Safety Instructor</vt:lpstr>
      <vt:lpstr>Safety Instructor</vt:lpstr>
      <vt:lpstr>Instructor and Educator</vt:lpstr>
      <vt:lpstr>Instructor and Educator</vt:lpstr>
      <vt:lpstr>Role Model</vt:lpstr>
      <vt:lpstr>And don’t forget…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Sugarman</dc:creator>
  <cp:lastModifiedBy>Margo Sugarman</cp:lastModifiedBy>
  <cp:revision>88</cp:revision>
  <dcterms:created xsi:type="dcterms:W3CDTF">2012-07-03T07:31:28Z</dcterms:created>
  <dcterms:modified xsi:type="dcterms:W3CDTF">2017-08-29T11:12:52Z</dcterms:modified>
</cp:coreProperties>
</file>